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6" r:id="rId3"/>
    <p:sldId id="343" r:id="rId4"/>
    <p:sldId id="347" r:id="rId5"/>
    <p:sldId id="326" r:id="rId6"/>
    <p:sldId id="331" r:id="rId7"/>
    <p:sldId id="332" r:id="rId8"/>
    <p:sldId id="325" r:id="rId9"/>
    <p:sldId id="278" r:id="rId10"/>
    <p:sldId id="340" r:id="rId11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FF9900"/>
    <a:srgbClr val="FF0000"/>
    <a:srgbClr val="0033CC"/>
    <a:srgbClr val="FF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0929"/>
  </p:normalViewPr>
  <p:slideViewPr>
    <p:cSldViewPr>
      <p:cViewPr varScale="1">
        <p:scale>
          <a:sx n="105" d="100"/>
          <a:sy n="105" d="100"/>
        </p:scale>
        <p:origin x="158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7" cy="496729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010" y="0"/>
            <a:ext cx="2945076" cy="496729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r">
              <a:defRPr sz="1200"/>
            </a:lvl1pPr>
          </a:lstStyle>
          <a:p>
            <a:pPr>
              <a:defRPr/>
            </a:pPr>
            <a:fld id="{DCF60A1F-55AB-4667-BD4F-FA3F9C7DB246}" type="datetimeFigureOut">
              <a:rPr lang="nl-BE"/>
              <a:pPr>
                <a:defRPr/>
              </a:pPr>
              <a:t>21/09/2022</a:t>
            </a:fld>
            <a:endParaRPr lang="nl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324"/>
            <a:ext cx="2945077" cy="496728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010" y="9428324"/>
            <a:ext cx="2945076" cy="496728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r">
              <a:defRPr sz="1200"/>
            </a:lvl1pPr>
          </a:lstStyle>
          <a:p>
            <a:pPr>
              <a:defRPr/>
            </a:pPr>
            <a:fld id="{4D7800B6-52F3-44F4-BF15-47BCD4CC7B8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9" tIns="45730" rIns="91459" bIns="4573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599" y="0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9" tIns="45730" rIns="91459" bIns="457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3" y="4714955"/>
            <a:ext cx="4985810" cy="446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9" tIns="45730" rIns="91459" bIns="45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09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9" tIns="45730" rIns="91459" bIns="4573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599" y="9429909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9" tIns="45730" rIns="91459" bIns="457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595CBF-A66D-4F28-860E-DF394360C8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798" indent="-27569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2766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873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980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24A46B-E057-4F20-917B-B30D04EC6563}" type="slidenum">
              <a:rPr lang="nl-NL" altLang="nl-BE" sz="1200"/>
              <a:pPr eaLnBrk="1" hangingPunct="1"/>
              <a:t>7</a:t>
            </a:fld>
            <a:endParaRPr lang="nl-NL" altLang="nl-B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78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798" indent="-27569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2766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873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980" indent="-220553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24A46B-E057-4F20-917B-B30D04EC6563}" type="slidenum">
              <a:rPr lang="nl-NL" altLang="nl-BE" sz="1200"/>
              <a:pPr eaLnBrk="1" hangingPunct="1"/>
              <a:t>8</a:t>
            </a:fld>
            <a:endParaRPr lang="nl-NL" altLang="nl-B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BFF1-46C3-426D-B06C-0C24198E98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4ED9-524C-44FC-9BDC-47F3ADDA18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D73B-37BC-47FC-BA19-E4EDCB981C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0C71-9FC7-40F9-AAFA-EDE110F1FF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8C6E-EDC9-4C59-A79A-A235E22CFC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130E-AAAB-4A4C-8E73-F56B1708FF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BD42-8BD7-46BE-A38D-6E91E61FEB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249C3-71BA-44D3-BEE9-AFF8D7C2F3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684FE-0289-4618-A778-0A68A1C64E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1462-15E5-4B2B-A6CC-637D140D90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nl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33D7-D463-4E93-90A7-5C6A9C5900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6294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429000"/>
            <a:ext cx="381000" cy="3429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29A9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67200" y="6172200"/>
            <a:ext cx="48768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29A9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62000" y="6400800"/>
            <a:ext cx="769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nl-BE" sz="1200">
                <a:solidFill>
                  <a:srgbClr val="002B82"/>
                </a:solidFill>
              </a:rPr>
              <a:t>Federaal Agentschap voor de Veiligheid van de Voedselketen</a:t>
            </a:r>
            <a:endParaRPr lang="nl-NL" sz="1200">
              <a:solidFill>
                <a:srgbClr val="002B82"/>
              </a:solidFill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15C502C1-3C58-4C9F-B54E-3D1A377481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0" y="6096000"/>
            <a:ext cx="609600" cy="685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3429000"/>
            <a:ext cx="381000" cy="3429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29A9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8575" y="6118225"/>
            <a:ext cx="609600" cy="6143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pic>
        <p:nvPicPr>
          <p:cNvPr id="1037" name="Picture 13" descr="E:\Gegevensbestanden\Werk\Logo\FAVV\FAVV Midden RGB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96000"/>
            <a:ext cx="6635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3475" y="2820144"/>
            <a:ext cx="8010525" cy="1905000"/>
          </a:xfrm>
        </p:spPr>
        <p:txBody>
          <a:bodyPr/>
          <a:lstStyle/>
          <a:p>
            <a:pPr eaLnBrk="1" hangingPunct="1"/>
            <a:r>
              <a:rPr lang="nl-B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Vogelgriep H5:</a:t>
            </a:r>
            <a:br>
              <a:rPr lang="nl-B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besmettingen in Sint-Laureins (OVL), Beernem (WVL) en Bocholt (LIM)</a:t>
            </a:r>
            <a:endParaRPr lang="nl-NL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169024"/>
            <a:ext cx="7315200" cy="780256"/>
          </a:xfrm>
        </p:spPr>
        <p:txBody>
          <a:bodyPr/>
          <a:lstStyle/>
          <a:p>
            <a:pPr algn="l" eaLnBrk="1" hangingPunct="1"/>
            <a:r>
              <a:rPr 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21.09.2022</a:t>
            </a:r>
          </a:p>
          <a:p>
            <a:pPr algn="l" eaLnBrk="1" hangingPunct="1"/>
            <a:r>
              <a:rPr 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Crisispreventie en incidentenbeheer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2" name="Picture 9" descr="E:\Gegevensbestanden\Werk\Logo\FAVV\FAVV Midden RG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33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143000" y="1828800"/>
            <a:ext cx="3962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40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Federaal Agentschap </a:t>
            </a:r>
            <a:br>
              <a:rPr lang="nl-BE" sz="140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40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de Veiligheid </a:t>
            </a:r>
            <a:br>
              <a:rPr lang="nl-BE" sz="140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40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Voedselketen</a:t>
            </a:r>
            <a:endParaRPr lang="nl-NL" sz="1400">
              <a:solidFill>
                <a:srgbClr val="002B8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2492896"/>
            <a:ext cx="7772400" cy="1143000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VRAGEN?</a:t>
            </a:r>
            <a:endParaRPr lang="nl-BE" sz="1000" b="1" dirty="0">
              <a:solidFill>
                <a:srgbClr val="002B8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0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Informatie omtrent de besmettingen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20880" cy="4392488"/>
          </a:xfrm>
        </p:spPr>
        <p:txBody>
          <a:bodyPr/>
          <a:lstStyle/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Sint-Laureins</a:t>
            </a:r>
            <a:endParaRPr lang="nl-BE" sz="1600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Indoor legkippenbedrijf met 150.000 dieren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Begin van de week verhoogde sterfte, symptomen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Gemeld als klinische verdenking</a:t>
            </a:r>
            <a:b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</a:br>
            <a:endParaRPr lang="nl-BE" sz="1400" dirty="0">
              <a:solidFill>
                <a:srgbClr val="002B82"/>
              </a:solidFill>
              <a:latin typeface="Verdana" pitchFamily="34" charset="0"/>
              <a:ea typeface="Verdana" pitchFamily="34" charset="0"/>
            </a:endParaRP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Bocholt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Zelfde haard als in januari 2022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Handelsbedrijf met 3.000 siervogels van allerlei pluimage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Geen klinisch beeld, noch abnormale sterfte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Leverancier van eenden in FR die snel ziekte en sterfte vertoonden en met vogelgriep besmet bleken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Beernem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Kweker/handelsbedrijf met 2.500 siervogels van allerlei pluimage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Eind vorige week verhoogde sterfte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400" dirty="0">
                <a:solidFill>
                  <a:srgbClr val="002B82"/>
                </a:solidFill>
                <a:latin typeface="Verdana" pitchFamily="34" charset="0"/>
                <a:ea typeface="Verdana" pitchFamily="34" charset="0"/>
              </a:rPr>
              <a:t>Geanalyseerd in het kader van de verhoogde waakzaamheid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endParaRPr lang="nl-BE" sz="1400" dirty="0">
              <a:solidFill>
                <a:srgbClr val="002B82"/>
              </a:solidFill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7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Epidemiologische situatie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20880" cy="4392488"/>
          </a:xfrm>
        </p:spPr>
        <p:txBody>
          <a:bodyPr/>
          <a:lstStyle/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Origine van de besmettingen is nog niet precies gekend, maar wilde vogels zijn waarschijnlijk</a:t>
            </a:r>
            <a:endParaRPr lang="nl-BE" sz="2000" dirty="0">
              <a:latin typeface="Verdana" pitchFamily="34" charset="0"/>
              <a:ea typeface="Verdana" pitchFamily="34" charset="0"/>
            </a:endParaRP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H5-virussen zijn de ganse zomer blijven circuleren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Ganse land is risicogebied: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regelmatig gevallen in vnl. Vlaanderen en de kust en WVL als hotspots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ook circulatie in Wallonië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Aantal besmettingen gaat in stijgende lijn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Risico op overdracht naar pluimvee neemt toe</a:t>
            </a:r>
            <a:endParaRPr lang="nl-BE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</a:rPr>
              <a:t>Zelfde situatie elders in Europa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Veel gevallen bij wilde vogels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Veel besmettingen bij pluimvee (cf. situatie in NL)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endParaRPr lang="nl-BE" sz="2000" dirty="0">
              <a:latin typeface="Verdana" pitchFamily="34" charset="0"/>
              <a:ea typeface="Verdana" pitchFamily="34" charset="0"/>
            </a:endParaRPr>
          </a:p>
          <a:p>
            <a:pPr marL="760050" lvl="2" indent="-342900" eaLnBrk="1" hangingPunct="1">
              <a:spcBef>
                <a:spcPts val="1200"/>
              </a:spcBef>
              <a:spcAft>
                <a:spcPts val="0"/>
              </a:spcAft>
              <a:defRPr/>
            </a:pPr>
            <a:endParaRPr lang="nl-BE" sz="14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3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E478A9D-B308-4D19-9FE2-EEBA05E93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2863"/>
            <a:ext cx="9144000" cy="473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1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Nationale maatregelen sinds 15 november 2021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20880" cy="4392488"/>
          </a:xfrm>
        </p:spPr>
        <p:txBody>
          <a:bodyPr/>
          <a:lstStyle/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</a:rPr>
              <a:t>Geldig in hele land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</a:rPr>
              <a:t>Staan los van bijkomende maatregelen in beperkingszones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</a:rPr>
              <a:t>Concreet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Basispakket met bioveiligheidsmaatregelen en 4 dagen-regel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Aanvullende maatregelen periode verhoogd risico</a:t>
            </a:r>
            <a:b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</a:b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(besluit van Minister Clarinval):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Afgeschermd voederen en drenken van alle vogels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Uitladen op basis van voorwaarden in document 1714117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Ophokken werd opgeheven in mei ll.</a:t>
            </a:r>
            <a:b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</a:br>
            <a:r>
              <a:rPr 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(maar zal er op termijn ongetwijfeld opnieuw aankomen)</a:t>
            </a:r>
          </a:p>
        </p:txBody>
      </p:sp>
    </p:spTree>
    <p:extLst>
      <p:ext uri="{BB962C8B-B14F-4D97-AF65-F5344CB8AC3E}">
        <p14:creationId xmlns:p14="http://schemas.microsoft.com/office/powerpoint/2010/main" val="417545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Maatregelen in de zones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920880" cy="4608512"/>
          </a:xfrm>
        </p:spPr>
        <p:txBody>
          <a:bodyPr/>
          <a:lstStyle/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Standaard zonering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beschermingszone 3 km en bewakingszone 10 km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doel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1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verspreiding van ziekte voorkomen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1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virus zo snel mogelijk uitroeien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1400" dirty="0">
                <a:latin typeface="Verdana" pitchFamily="34" charset="0"/>
                <a:ea typeface="Verdana" pitchFamily="34" charset="0"/>
              </a:rPr>
              <a:t>Sint-Laureins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10 (3 km) en 23 (10 km) pluimveebedrijven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1,35 miljoen stuks pluimvee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geen SH noch broeierij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1400" dirty="0">
                <a:latin typeface="Verdana" pitchFamily="34" charset="0"/>
                <a:ea typeface="Verdana" pitchFamily="34" charset="0"/>
              </a:rPr>
              <a:t>Bocholt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6 (3 km) en 17 (10 km) pluimveebedrijven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1,85 miljoen stuks pluimvee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1 pluimveeslachthuis in BZ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1400" dirty="0">
                <a:latin typeface="Verdana" pitchFamily="34" charset="0"/>
                <a:ea typeface="Verdana" pitchFamily="34" charset="0"/>
              </a:rPr>
              <a:t>Beernem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6 (3 km) en 58 (10 km) pluimveebedrijven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2,4 miljoen stuks pluimvee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2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geen SH noch broeierij</a:t>
            </a:r>
          </a:p>
          <a:p>
            <a:pPr marL="17100" lvl="1" indent="0" eaLnBrk="1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nl-BE" sz="1400" dirty="0">
              <a:latin typeface="Verdana" pitchFamily="34" charset="0"/>
              <a:ea typeface="Verdana" pitchFamily="34" charset="0"/>
            </a:endParaRPr>
          </a:p>
          <a:p>
            <a:pPr marL="17100" lvl="1" indent="0" eaLnBrk="1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nl-BE" sz="14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4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2656"/>
            <a:ext cx="8062913" cy="5760640"/>
          </a:xfrm>
        </p:spPr>
        <p:txBody>
          <a:bodyPr anchor="t"/>
          <a:lstStyle/>
          <a:p>
            <a:pPr marL="360000" lvl="1" indent="-342900" eaLnBrk="1" hangingPunct="1">
              <a:spcBef>
                <a:spcPts val="18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Maatregelen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Inventaris alle pluimvee en vogels</a:t>
            </a:r>
          </a:p>
          <a:p>
            <a:pPr marL="720000" lvl="2" indent="-342900" eaLnBrk="1" hangingPunct="1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Maatregelen op houderijen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Onderzoek door dierenarts bij klinische problemen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Verhoogde bioveiligheid (ontsmettingsbakken, bedrijfskledij, ontsmetting alle voertuigen, bezoekersverbod, contactregister)</a:t>
            </a:r>
          </a:p>
          <a:p>
            <a:pPr marL="720000" lvl="2" indent="-342900" eaLnBrk="1" hangingPunct="1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Vervoerverbod voor pluimveeactiviteiten, nl.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pluimvee, vogels, broedeieren, consumptie-eieren, vlees, vleesproductie kadavers, mest/drijfmest/strooisel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vanaf </a:t>
            </a:r>
            <a:r>
              <a:rPr lang="nl-BE" altLang="nl-BE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26.09</a:t>
            </a: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graduele opheffing in functie van situatie</a:t>
            </a:r>
          </a:p>
          <a:p>
            <a:pPr marL="720000" lvl="2" indent="-342900" eaLnBrk="1" hangingPunct="1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Verhoogd toezicht op pluimveehouderijen</a:t>
            </a:r>
          </a:p>
          <a:p>
            <a:pPr marL="360000" lvl="1" indent="-342900" eaLnBrk="1" hangingPunct="1">
              <a:spcBef>
                <a:spcPts val="18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Slachthuizen en broeierijen in de zones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Kunnen via corridor werken met aanvoer van buiten zones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Vanaf 26.09 ook met aanvoer vanuit de 10 km zone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Strikte scheiding tussen beide </a:t>
            </a:r>
            <a:r>
              <a:rPr lang="nl-BE" altLang="nl-BE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flows</a:t>
            </a:r>
            <a:r>
              <a:rPr lang="nl-BE" altLang="nl-BE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2002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2656"/>
            <a:ext cx="8062913" cy="5904656"/>
          </a:xfrm>
        </p:spPr>
        <p:txBody>
          <a:bodyPr anchor="t"/>
          <a:lstStyle/>
          <a:p>
            <a:pPr marL="360000" lvl="1" indent="-342900" eaLnBrk="1" hangingPunct="1">
              <a:spcBef>
                <a:spcPts val="18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Verschil 3 km t.o.v. 10 km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Ophokken in </a:t>
            </a:r>
            <a:r>
              <a:rPr lang="nl-BE" altLang="nl-BE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km-zone</a:t>
            </a:r>
            <a:endParaRPr lang="nl-BE" altLang="nl-BE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Controle door dierenarts binnen 4 dagen</a:t>
            </a:r>
            <a:b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Nadien toezicht zoals in 10 km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Regels voor slachthuizen, </a:t>
            </a:r>
            <a:r>
              <a:rPr lang="nl-BE" altLang="nl-BE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uitsnijderijen</a:t>
            </a: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 koelhuizen i.v.m. pluimveevlees en pluimveeproducten uit 3 km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Trager versoepelingen en (individuele) derogaties</a:t>
            </a:r>
            <a:endParaRPr lang="nl-BE" altLang="nl-BE" sz="16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0000" lvl="1" indent="-342900" eaLnBrk="1" hangingPunct="1">
              <a:spcBef>
                <a:spcPts val="18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alt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Opheffen zones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km ten vroegste na 21 d omgezet in 10 km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altLang="nl-BE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km ten vroegste na 30 d en mits gunstige eindscreening (ten vroegste 21.10.22)</a:t>
            </a:r>
          </a:p>
        </p:txBody>
      </p:sp>
    </p:spTree>
    <p:extLst>
      <p:ext uri="{BB962C8B-B14F-4D97-AF65-F5344CB8AC3E}">
        <p14:creationId xmlns:p14="http://schemas.microsoft.com/office/powerpoint/2010/main" val="293160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pPr algn="ctr" eaLnBrk="1" hangingPunct="1"/>
            <a:r>
              <a:rPr lang="nl-BE" b="1" dirty="0">
                <a:solidFill>
                  <a:srgbClr val="002B8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Vooruitzichten</a:t>
            </a:r>
            <a:endParaRPr lang="nl-BE" sz="1000" b="1" dirty="0">
              <a:solidFill>
                <a:srgbClr val="002B8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920880" cy="4896544"/>
          </a:xfrm>
        </p:spPr>
        <p:txBody>
          <a:bodyPr/>
          <a:lstStyle/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OIE-statuut vrij wordt geschrapt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Handelsbeperkingen in functie van certificaten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Mogelijke embargo’s</a:t>
            </a:r>
            <a:endParaRPr lang="nl-BE" sz="20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Virusdruk rond stallen is zeer hoog!!!</a:t>
            </a:r>
          </a:p>
          <a:p>
            <a:pPr marL="360000" lvl="1" indent="-342900" eaLnBrk="1" hangingPunct="1">
              <a:spcBef>
                <a:spcPts val="1200"/>
              </a:spcBef>
              <a:spcAft>
                <a:spcPts val="0"/>
              </a:spcAft>
              <a:buFontTx/>
              <a:buChar char="•"/>
              <a:defRPr/>
            </a:pPr>
            <a:r>
              <a:rPr lang="nl-BE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Strikte bioveiligheid op en rond pluimveebedrijven is absoluut nodig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uitladen en andere activiteiten met bewegingen in en uit stal</a:t>
            </a:r>
          </a:p>
          <a:p>
            <a:pPr marL="720000" lvl="2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nl-BE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opslag van strooisel/bedding</a:t>
            </a:r>
            <a:endParaRPr lang="nl-BE" altLang="nl-BE" sz="1600" dirty="0">
              <a:solidFill>
                <a:srgbClr val="002B8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77100" lvl="2" indent="0" eaLnBrk="1" hangingPunct="1">
              <a:spcBef>
                <a:spcPts val="600"/>
              </a:spcBef>
              <a:buNone/>
              <a:defRPr/>
            </a:pPr>
            <a:endParaRPr lang="nl-BE" alt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77100" lvl="2" indent="0" eaLnBrk="1" hangingPunct="1">
              <a:spcBef>
                <a:spcPts val="600"/>
              </a:spcBef>
              <a:buNone/>
              <a:defRPr/>
            </a:pPr>
            <a:r>
              <a:rPr lang="nl-BE" alt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Alle info op </a:t>
            </a:r>
            <a:r>
              <a:rPr lang="nl-BE" altLang="nl-B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www.favv.be/professionelen/dierlijkeproductie/dierengezondheid/vogelgriep/</a:t>
            </a:r>
          </a:p>
          <a:p>
            <a:pPr marL="1177200" lvl="3" indent="-342900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endParaRPr lang="nl-BE" sz="1600" dirty="0">
              <a:solidFill>
                <a:srgbClr val="002B82"/>
              </a:solidFill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89685"/>
      </p:ext>
    </p:extLst>
  </p:cSld>
  <p:clrMapOvr>
    <a:masterClrMapping/>
  </p:clrMapOvr>
</p:sld>
</file>

<file path=ppt/theme/theme1.xml><?xml version="1.0" encoding="utf-8"?>
<a:theme xmlns:a="http://schemas.openxmlformats.org/drawingml/2006/main" name="FAVV">
  <a:themeElements>
    <a:clrScheme name="FAV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AV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V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Settings\Jan\Application Data\Microsoft\Sjablonen\FAVV.pot</Template>
  <TotalTime>2307</TotalTime>
  <Words>595</Words>
  <Application>Microsoft Office PowerPoint</Application>
  <PresentationFormat>Diavoorstelling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Verdana</vt:lpstr>
      <vt:lpstr>FAVV</vt:lpstr>
      <vt:lpstr>Vogelgriep H5: besmettingen in Sint-Laureins (OVL), Beernem (WVL) en Bocholt (LIM)</vt:lpstr>
      <vt:lpstr>Informatie omtrent de besmettingen</vt:lpstr>
      <vt:lpstr>Epidemiologische situatie</vt:lpstr>
      <vt:lpstr>PowerPoint-presentatie</vt:lpstr>
      <vt:lpstr>Nationale maatregelen sinds 15 november 2021</vt:lpstr>
      <vt:lpstr>Maatregelen in de zones</vt:lpstr>
      <vt:lpstr>PowerPoint-presentatie</vt:lpstr>
      <vt:lpstr>PowerPoint-presentatie</vt:lpstr>
      <vt:lpstr>Vooruitzichten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 Germonpré</dc:creator>
  <cp:lastModifiedBy>Philippe Houdart (FAVV-AFSCA)</cp:lastModifiedBy>
  <cp:revision>234</cp:revision>
  <cp:lastPrinted>2021-01-29T14:32:06Z</cp:lastPrinted>
  <dcterms:created xsi:type="dcterms:W3CDTF">2005-09-19T13:31:12Z</dcterms:created>
  <dcterms:modified xsi:type="dcterms:W3CDTF">2022-09-21T13:20:14Z</dcterms:modified>
</cp:coreProperties>
</file>